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1" r:id="rId19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CC1B-B03B-4BB5-B819-A8639D73C685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A620-52C7-4077-BDA6-2E653E9F0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842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CC1B-B03B-4BB5-B819-A8639D73C685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A620-52C7-4077-BDA6-2E653E9F0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233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CC1B-B03B-4BB5-B819-A8639D73C685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A620-52C7-4077-BDA6-2E653E9F0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664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CC1B-B03B-4BB5-B819-A8639D73C685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A620-52C7-4077-BDA6-2E653E9F0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8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CC1B-B03B-4BB5-B819-A8639D73C685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A620-52C7-4077-BDA6-2E653E9F0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73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CC1B-B03B-4BB5-B819-A8639D73C685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A620-52C7-4077-BDA6-2E653E9F0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86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CC1B-B03B-4BB5-B819-A8639D73C685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A620-52C7-4077-BDA6-2E653E9F0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059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CC1B-B03B-4BB5-B819-A8639D73C685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A620-52C7-4077-BDA6-2E653E9F0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22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CC1B-B03B-4BB5-B819-A8639D73C685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A620-52C7-4077-BDA6-2E653E9F0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065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CC1B-B03B-4BB5-B819-A8639D73C685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A620-52C7-4077-BDA6-2E653E9F0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57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CC1B-B03B-4BB5-B819-A8639D73C685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A620-52C7-4077-BDA6-2E653E9F0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35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5CC1B-B03B-4BB5-B819-A8639D73C685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EA620-52C7-4077-BDA6-2E653E9F0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91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35226"/>
          </a:xfrm>
        </p:spPr>
        <p:txBody>
          <a:bodyPr>
            <a:normAutofit/>
          </a:bodyPr>
          <a:lstStyle/>
          <a:p>
            <a:pPr algn="r"/>
            <a:r>
              <a:rPr lang="en-US" sz="2400" dirty="0" smtClean="0">
                <a:latin typeface="+mn-lt"/>
              </a:rPr>
              <a:t>University of </a:t>
            </a:r>
            <a:r>
              <a:rPr lang="en-US" sz="2400" dirty="0" err="1" smtClean="0">
                <a:latin typeface="+mn-lt"/>
              </a:rPr>
              <a:t>Basrah</a:t>
            </a:r>
            <a:r>
              <a:rPr lang="en-US" sz="2400" dirty="0" smtClean="0">
                <a:latin typeface="+mn-lt"/>
              </a:rPr>
              <a:t>	</a:t>
            </a:r>
            <a:br>
              <a:rPr lang="en-US" sz="2400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>College of Nursing</a:t>
            </a:r>
            <a:endParaRPr lang="en-US" sz="2400" dirty="0">
              <a:latin typeface="+mn-lt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850278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Management &amp;Leadership in Nursing</a:t>
            </a:r>
          </a:p>
          <a:p>
            <a:r>
              <a:rPr lang="en-US" sz="3200" b="1" dirty="0" smtClean="0"/>
              <a:t>Hospital management </a:t>
            </a:r>
          </a:p>
          <a:p>
            <a:pPr algn="l"/>
            <a:endParaRPr lang="en-US" b="1" dirty="0" smtClean="0"/>
          </a:p>
          <a:p>
            <a:pPr algn="l"/>
            <a:r>
              <a:rPr lang="en-US" b="1" dirty="0" smtClean="0"/>
              <a:t>Lecture five</a:t>
            </a:r>
          </a:p>
          <a:p>
            <a:pPr algn="l"/>
            <a:r>
              <a:rPr lang="en-US" b="1" dirty="0" smtClean="0"/>
              <a:t>Prepared by </a:t>
            </a:r>
            <a:r>
              <a:rPr lang="en-US" b="1" dirty="0" smtClean="0"/>
              <a:t>:- assist lect. Noor </a:t>
            </a:r>
            <a:r>
              <a:rPr lang="en-US" b="1" dirty="0" err="1" smtClean="0"/>
              <a:t>salah</a:t>
            </a:r>
            <a:r>
              <a:rPr lang="en-US" b="1" dirty="0" smtClean="0"/>
              <a:t> </a:t>
            </a:r>
            <a:r>
              <a:rPr lang="en-US" b="1" dirty="0" err="1" smtClean="0"/>
              <a:t>shreaf</a:t>
            </a:r>
            <a:r>
              <a:rPr lang="en-US" b="1" dirty="0" smtClean="0"/>
              <a:t> </a:t>
            </a:r>
            <a:endParaRPr lang="en-US" b="1" dirty="0" smtClean="0"/>
          </a:p>
          <a:p>
            <a:endParaRPr lang="en-US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4002" y="1122363"/>
            <a:ext cx="2060627" cy="1322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669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b="1" dirty="0" smtClean="0"/>
              <a:t>3: Physical medicine and rehabilitation Department :- </a:t>
            </a:r>
            <a:r>
              <a:rPr lang="en-US" dirty="0" smtClean="0"/>
              <a:t>This department treats patients who have functional disabilities </a:t>
            </a:r>
            <a:r>
              <a:rPr lang="en-US" dirty="0" smtClean="0"/>
              <a:t>resulting </a:t>
            </a:r>
            <a:r>
              <a:rPr lang="en-US" dirty="0" smtClean="0"/>
              <a:t>from disease conditions or injuries. </a:t>
            </a:r>
          </a:p>
          <a:p>
            <a:pPr marL="0" indent="0" algn="l">
              <a:buNone/>
            </a:pPr>
            <a:r>
              <a:rPr lang="en-US" b="1" dirty="0" smtClean="0"/>
              <a:t>4: Radiology Department:- </a:t>
            </a:r>
            <a:r>
              <a:rPr lang="en-US" dirty="0" smtClean="0"/>
              <a:t>This department functions under the control of radiologist and qualified technical staff. </a:t>
            </a:r>
          </a:p>
          <a:p>
            <a:pPr marL="0" indent="0" algn="l">
              <a:buNone/>
            </a:pPr>
            <a:r>
              <a:rPr lang="en-US" b="1" dirty="0" smtClean="0"/>
              <a:t>5: Dietary Department :- </a:t>
            </a:r>
            <a:r>
              <a:rPr lang="en-US" dirty="0" smtClean="0"/>
              <a:t>In most hospital ,this department is under the direction of a trained dietician. The department is charged with:</a:t>
            </a:r>
          </a:p>
          <a:p>
            <a:pPr marL="0" indent="0" algn="l">
              <a:buNone/>
            </a:pPr>
            <a:r>
              <a:rPr lang="en-US" dirty="0" smtClean="0"/>
              <a:t>1. Ordering and preparation of food.</a:t>
            </a:r>
          </a:p>
          <a:p>
            <a:pPr marL="0" indent="0" algn="l">
              <a:buNone/>
            </a:pPr>
            <a:r>
              <a:rPr lang="en-US" dirty="0" smtClean="0"/>
              <a:t>2. Tray service.</a:t>
            </a:r>
          </a:p>
          <a:p>
            <a:pPr marL="0" indent="0" algn="l">
              <a:buNone/>
            </a:pPr>
            <a:r>
              <a:rPr lang="en-US" dirty="0" smtClean="0"/>
              <a:t>3. Diet teaching.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758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6. Accident &amp; Emergency Department:- </a:t>
            </a:r>
            <a:r>
              <a:rPr lang="en-US" dirty="0" smtClean="0"/>
              <a:t>People who are classified as " emergency admission" are admitted to this department to receive life-saving services immediately needed after thorough examination by the responsible physician. </a:t>
            </a:r>
          </a:p>
          <a:p>
            <a:pPr marL="0" indent="0" algn="l">
              <a:buNone/>
            </a:pPr>
            <a:r>
              <a:rPr lang="en-US" b="1" dirty="0" smtClean="0"/>
              <a:t>7. Operating Theatre ( OT):- </a:t>
            </a:r>
            <a:r>
              <a:rPr lang="en-US" dirty="0" smtClean="0"/>
              <a:t>It is a room in a hospital equipped for the performance of surgical operations; "great care should be taken to keep the operating rooms aseptic.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910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/>
              <a:t>B -Non –Professional Health Service Departments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1. Admitting Department</a:t>
            </a:r>
          </a:p>
          <a:p>
            <a:pPr marL="0" indent="0" algn="l">
              <a:buNone/>
            </a:pPr>
            <a:r>
              <a:rPr lang="en-US" dirty="0" smtClean="0"/>
              <a:t>This department has the responsibility for admitting the patient to the </a:t>
            </a:r>
          </a:p>
          <a:p>
            <a:pPr marL="0" indent="0" algn="l">
              <a:buNone/>
            </a:pPr>
            <a:r>
              <a:rPr lang="en-US" dirty="0" smtClean="0"/>
              <a:t>hospital. It should maintain good public relations. </a:t>
            </a:r>
          </a:p>
          <a:p>
            <a:pPr marL="0" indent="0" algn="l"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2. Personnel Department</a:t>
            </a:r>
          </a:p>
          <a:p>
            <a:pPr marL="0" indent="0" algn="l">
              <a:buNone/>
            </a:pPr>
            <a:r>
              <a:rPr lang="en-US" dirty="0" smtClean="0"/>
              <a:t>The functions of this department are as follow:(a. Recruitment of personnel . b. Interviewing. c. Promotion and transfer. d. Termination of employment. e. In-Service training . f. Safety. g. Health programs.</a:t>
            </a:r>
          </a:p>
          <a:p>
            <a:pPr marL="0" indent="0" algn="l">
              <a:buNone/>
            </a:pPr>
            <a:r>
              <a:rPr lang="en-US" dirty="0" smtClean="0"/>
              <a:t>h. Recreation.)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767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3. Purchasing Department:- </a:t>
            </a:r>
            <a:r>
              <a:rPr lang="en-US" dirty="0" smtClean="0"/>
              <a:t>This department has the responsibility for purchasing all supplies and equipment for the hospital.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4. Medical Records:- </a:t>
            </a:r>
            <a:r>
              <a:rPr lang="en-US" dirty="0" smtClean="0"/>
              <a:t>This is one of the important departments in the hospital. The patient's records ( charts, X-Ray, etc..) are valuable not only to the patient but also to the Doctor and to medical and nursing education and research.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5. House Keeping Department :-</a:t>
            </a:r>
            <a:r>
              <a:rPr lang="en-US" dirty="0" smtClean="0"/>
              <a:t>The main function of this department is to keep the hospital clean. It plays an important role in hospital hygiene and infection control.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045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6. Laundry Department:- </a:t>
            </a:r>
            <a:r>
              <a:rPr lang="en-US" dirty="0" smtClean="0"/>
              <a:t>Laundry service is responsible for providing an adequate, clean and constant supply of linen to all users. </a:t>
            </a:r>
          </a:p>
          <a:p>
            <a:pPr marL="0" indent="0" algn="l"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7. Mechanical Department:- </a:t>
            </a:r>
            <a:r>
              <a:rPr lang="en-US" dirty="0" smtClean="0"/>
              <a:t>The mechanical department looks after electricity, water, supply, heat, air conditioning, etc….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8. Maintenance Department:- </a:t>
            </a:r>
            <a:r>
              <a:rPr lang="en-US" dirty="0" smtClean="0"/>
              <a:t>maintenance department keeps the hospital in good condition. enters, painters, gardeners, etc. are included in the personnel of this department.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925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9. Central Sterile Supply Department (C.S.S.D):</a:t>
            </a:r>
          </a:p>
          <a:p>
            <a:pPr marL="0" indent="0" algn="l">
              <a:buNone/>
            </a:pPr>
            <a:r>
              <a:rPr lang="en-US" dirty="0" smtClean="0"/>
              <a:t>In modern hospitals, the trend is toward centralization of preparation and sterilization of supplies and equipment. The location should be as central as possible within the hospital with ample light,</a:t>
            </a:r>
          </a:p>
          <a:p>
            <a:pPr marL="0" indent="0" algn="l">
              <a:buNone/>
            </a:pPr>
            <a:r>
              <a:rPr lang="en-US" dirty="0" smtClean="0"/>
              <a:t>e. 'Where space conditions "permit,</a:t>
            </a:r>
          </a:p>
          <a:p>
            <a:pPr marL="0" indent="0" algn="l">
              <a:buNone/>
            </a:pPr>
            <a:r>
              <a:rPr lang="en-US" dirty="0" smtClean="0"/>
              <a:t>f. this department should adjoin the operating department since </a:t>
            </a:r>
          </a:p>
          <a:p>
            <a:pPr marL="0" indent="0" algn="l">
              <a:buNone/>
            </a:pPr>
            <a:r>
              <a:rPr lang="en-US" dirty="0" smtClean="0"/>
              <a:t>it uses a large amount of surgical supplies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7294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>
                <a:latin typeface="+mn-lt"/>
              </a:rPr>
              <a:t>REFERENCES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Font typeface="Wingdings" panose="05000000000000000000" pitchFamily="2" charset="2"/>
              <a:buChar char="v"/>
            </a:pPr>
            <a:r>
              <a:rPr lang="en-US" sz="2400" dirty="0"/>
              <a:t>Furlong, Monica </a:t>
            </a:r>
            <a:r>
              <a:rPr lang="en-US" sz="2400" dirty="0" err="1"/>
              <a:t>Winefryck</a:t>
            </a:r>
            <a:r>
              <a:rPr lang="en-US" sz="2400" dirty="0"/>
              <a:t>. Going Under: Preparing Yourself for Anesthesia: </a:t>
            </a:r>
            <a:r>
              <a:rPr lang="en-US" sz="2400" dirty="0" smtClean="0"/>
              <a:t>Your </a:t>
            </a:r>
            <a:r>
              <a:rPr lang="en-US" sz="2400" dirty="0"/>
              <a:t>Guide to Pain Control and Healing Techniques Before, During and After </a:t>
            </a:r>
            <a:r>
              <a:rPr lang="en-US" sz="2400" dirty="0" smtClean="0"/>
              <a:t>Surgery</a:t>
            </a:r>
            <a:r>
              <a:rPr lang="en-US" sz="2400" dirty="0"/>
              <a:t>. Autonomy Publishing Company, November 1993.</a:t>
            </a:r>
          </a:p>
          <a:p>
            <a:pPr algn="l" rtl="0">
              <a:buFont typeface="Wingdings" panose="05000000000000000000" pitchFamily="2" charset="2"/>
              <a:buChar char="v"/>
            </a:pPr>
            <a:r>
              <a:rPr lang="en-US" sz="2400" dirty="0" smtClean="0"/>
              <a:t>Goldman</a:t>
            </a:r>
            <a:r>
              <a:rPr lang="en-US" sz="2400" dirty="0"/>
              <a:t>, Maxine A. Pocket Guide to the Operating Room 2nd Edition. F.A. </a:t>
            </a:r>
            <a:r>
              <a:rPr lang="en-US" sz="2400" dirty="0" smtClean="0"/>
              <a:t>Davis </a:t>
            </a:r>
            <a:r>
              <a:rPr lang="en-US" sz="2400" dirty="0"/>
              <a:t>Col, January 1996.</a:t>
            </a:r>
          </a:p>
          <a:p>
            <a:pPr algn="l" rtl="0">
              <a:buFont typeface="Wingdings" panose="05000000000000000000" pitchFamily="2" charset="2"/>
              <a:buChar char="v"/>
            </a:pPr>
            <a:r>
              <a:rPr lang="en-US" sz="2400" dirty="0" err="1" smtClean="0"/>
              <a:t>Basavanthappa</a:t>
            </a:r>
            <a:r>
              <a:rPr lang="en-US" sz="2400" dirty="0" smtClean="0"/>
              <a:t> </a:t>
            </a:r>
            <a:r>
              <a:rPr lang="en-US" sz="2400" dirty="0"/>
              <a:t>B T. Nursing administration. </a:t>
            </a:r>
            <a:r>
              <a:rPr lang="en-US" sz="2400" dirty="0" err="1"/>
              <a:t>Istedn</a:t>
            </a:r>
            <a:r>
              <a:rPr lang="en-US" sz="2400" dirty="0"/>
              <a:t>. New </a:t>
            </a:r>
            <a:r>
              <a:rPr lang="en-US" sz="2400" dirty="0" err="1"/>
              <a:t>Delhi:Jaypee</a:t>
            </a:r>
            <a:r>
              <a:rPr lang="en-US" sz="2400" dirty="0"/>
              <a:t> </a:t>
            </a:r>
          </a:p>
          <a:p>
            <a:pPr marL="0" indent="0" algn="l">
              <a:buNone/>
            </a:pPr>
            <a:r>
              <a:rPr lang="en-US" sz="2400" dirty="0"/>
              <a:t>brothers medical publishers (p) ltd; 2000</a:t>
            </a:r>
            <a:r>
              <a:rPr lang="en-US" dirty="0"/>
              <a:t>.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7742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HOME WORK </a:t>
            </a:r>
            <a:endParaRPr lang="en-US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What's </a:t>
            </a:r>
            <a:r>
              <a:rPr lang="en-US" dirty="0"/>
              <a:t>the Central Sterile Supply </a:t>
            </a:r>
            <a:r>
              <a:rPr lang="en-US" dirty="0" smtClean="0"/>
              <a:t>Department? 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/>
              <a:t>Numerate  Paramedical </a:t>
            </a:r>
            <a:r>
              <a:rPr lang="en-US" dirty="0" smtClean="0"/>
              <a:t>Departments? 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What are </a:t>
            </a:r>
            <a:r>
              <a:rPr lang="en-US" dirty="0"/>
              <a:t>the Classifications of </a:t>
            </a:r>
            <a:r>
              <a:rPr lang="en-US" dirty="0" smtClean="0"/>
              <a:t>Hospitals ? </a:t>
            </a:r>
          </a:p>
          <a:p>
            <a:pPr marL="0" indent="0" algn="l" rtl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26054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940158"/>
            <a:ext cx="10314903" cy="5525035"/>
          </a:xfrm>
        </p:spPr>
      </p:pic>
    </p:spTree>
    <p:extLst>
      <p:ext uri="{BB962C8B-B14F-4D97-AF65-F5344CB8AC3E}">
        <p14:creationId xmlns:p14="http://schemas.microsoft.com/office/powerpoint/2010/main" val="1931427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gency FB" panose="020B0503020202020204" pitchFamily="34" charset="0"/>
              </a:rPr>
              <a:t>Hospital Management</a:t>
            </a:r>
            <a:endParaRPr lang="en-US" sz="3200" b="1" dirty="0">
              <a:latin typeface="Agency FB" panose="020B0503020202020204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Hospital</a:t>
            </a:r>
            <a:endParaRPr lang="en-US" dirty="0"/>
          </a:p>
          <a:p>
            <a:pPr marL="0" indent="0" algn="l">
              <a:buNone/>
            </a:pPr>
            <a:r>
              <a:rPr lang="en-US" dirty="0" smtClean="0"/>
              <a:t>Hospital is a place for the diagnosis and treatment of human ills and </a:t>
            </a:r>
          </a:p>
          <a:p>
            <a:pPr marL="0" indent="0" algn="l">
              <a:buNone/>
            </a:pPr>
            <a:r>
              <a:rPr lang="en-US" dirty="0" smtClean="0"/>
              <a:t>restoration of health and well-beings of those temporarily deprived of these. Professionally &amp; technically skilled people apply their knowledge and skill with the help of complicated equipment and appliances - to provide quality care for the patient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365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Functions of Hospital</a:t>
            </a:r>
          </a:p>
          <a:p>
            <a:pPr marL="0" indent="0" algn="l">
              <a:buNone/>
            </a:pPr>
            <a:r>
              <a:rPr lang="en-US" dirty="0" smtClean="0"/>
              <a:t>1. Patient care:</a:t>
            </a:r>
          </a:p>
          <a:p>
            <a:pPr marL="0" indent="0" algn="l">
              <a:buNone/>
            </a:pPr>
            <a:r>
              <a:rPr lang="en-US" dirty="0" smtClean="0"/>
              <a:t>2. Health Personnel Education:</a:t>
            </a:r>
          </a:p>
          <a:p>
            <a:pPr marL="0" indent="0" algn="l">
              <a:buNone/>
            </a:pPr>
            <a:r>
              <a:rPr lang="en-US" dirty="0" smtClean="0"/>
              <a:t>3. Health Promotion: </a:t>
            </a:r>
          </a:p>
          <a:p>
            <a:pPr marL="0" indent="0" algn="l">
              <a:buNone/>
            </a:pPr>
            <a:r>
              <a:rPr lang="en-US" dirty="0" smtClean="0"/>
              <a:t>4. Health Related Research: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075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5793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Classifications of Hospitals</a:t>
            </a:r>
            <a:r>
              <a:rPr lang="en-US" sz="3200" dirty="0" smtClean="0">
                <a:latin typeface="Agency FB" panose="020B0503020202020204" pitchFamily="34" charset="0"/>
              </a:rPr>
              <a:t/>
            </a:r>
            <a:br>
              <a:rPr lang="en-US" sz="3200" dirty="0" smtClean="0">
                <a:latin typeface="Agency FB" panose="020B0503020202020204" pitchFamily="34" charset="0"/>
              </a:rPr>
            </a:br>
            <a:endParaRPr lang="en-US" sz="3200" dirty="0">
              <a:latin typeface="Agency FB" panose="020B0503020202020204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37881" y="1287887"/>
            <a:ext cx="11281893" cy="4889076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dirty="0" smtClean="0"/>
              <a:t>Hospitals are classified as follow:</a:t>
            </a:r>
          </a:p>
          <a:p>
            <a:pPr marL="0" indent="0" algn="l">
              <a:buNone/>
            </a:pPr>
            <a:r>
              <a:rPr lang="en-US" b="1" dirty="0" smtClean="0"/>
              <a:t>1. The type of service</a:t>
            </a:r>
          </a:p>
          <a:p>
            <a:pPr marL="0" indent="0" algn="l">
              <a:buNone/>
            </a:pPr>
            <a:r>
              <a:rPr lang="en-US" dirty="0" smtClean="0"/>
              <a:t>There are two groups of hospitals: </a:t>
            </a:r>
            <a:r>
              <a:rPr lang="en-US" b="1" dirty="0" smtClean="0"/>
              <a:t>general</a:t>
            </a:r>
            <a:r>
              <a:rPr lang="en-US" dirty="0" smtClean="0"/>
              <a:t> and </a:t>
            </a:r>
            <a:r>
              <a:rPr lang="en-US" b="1" dirty="0" smtClean="0"/>
              <a:t>special. 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A.- General hospitals:-</a:t>
            </a:r>
            <a:r>
              <a:rPr lang="en-US" dirty="0" smtClean="0"/>
              <a:t>They care for patients with various- disease</a:t>
            </a:r>
          </a:p>
          <a:p>
            <a:pPr marL="0" indent="0" algn="l">
              <a:buNone/>
            </a:pPr>
            <a:r>
              <a:rPr lang="en-US" dirty="0" smtClean="0"/>
              <a:t>conditions for both sexes to all ages, medical, surgical, pediatrics, </a:t>
            </a:r>
          </a:p>
          <a:p>
            <a:pPr marL="0" indent="0" algn="l">
              <a:buNone/>
            </a:pPr>
            <a:r>
              <a:rPr lang="en-US" dirty="0" smtClean="0"/>
              <a:t>obstetrics, eye and ear hospital etc.</a:t>
            </a:r>
          </a:p>
          <a:p>
            <a:pPr marL="0" indent="0" algn="l">
              <a:buNone/>
            </a:pPr>
            <a:r>
              <a:rPr lang="en-US" dirty="0" smtClean="0"/>
              <a:t>General hospitals may contain specialized units staffed by specialized </a:t>
            </a:r>
          </a:p>
          <a:p>
            <a:pPr marL="0" indent="0" algn="l">
              <a:buNone/>
            </a:pPr>
            <a:r>
              <a:rPr lang="en-US" dirty="0" smtClean="0"/>
              <a:t>personnel, Renal Unit, Intensive Care Unit, Coronary Care Unit, Plastic </a:t>
            </a:r>
          </a:p>
          <a:p>
            <a:pPr marL="0" indent="0" algn="l">
              <a:buNone/>
            </a:pPr>
            <a:r>
              <a:rPr lang="en-US" dirty="0" smtClean="0"/>
              <a:t>Surgery Unit and Burn Unit. There may be specialization at Unit level, </a:t>
            </a:r>
          </a:p>
          <a:p>
            <a:pPr marL="0" indent="0" algn="l">
              <a:buNone/>
            </a:pPr>
            <a:r>
              <a:rPr lang="en-US" dirty="0" smtClean="0"/>
              <a:t>Neurological, Urological, Orthopedic Units, etc.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B. Special hospitals: </a:t>
            </a:r>
            <a:r>
              <a:rPr lang="en-US" dirty="0" smtClean="0"/>
              <a:t>They limit their service to a particular condition, </a:t>
            </a:r>
          </a:p>
          <a:p>
            <a:pPr marL="0" indent="0" algn="l">
              <a:buNone/>
            </a:pPr>
            <a:r>
              <a:rPr lang="en-US" dirty="0" smtClean="0"/>
              <a:t>orthopedics, maternity, pediatrics, geriatrics,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701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365126"/>
            <a:ext cx="10515600" cy="58118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/>
              <a:t>2. Administration, ownership, control or financial income: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A. Governmental or public hospital: </a:t>
            </a:r>
            <a:r>
              <a:rPr lang="en-US" dirty="0" smtClean="0"/>
              <a:t>They are owned,</a:t>
            </a:r>
          </a:p>
          <a:p>
            <a:pPr marL="0" indent="0" algn="l">
              <a:buNone/>
            </a:pPr>
            <a:r>
              <a:rPr lang="en-US" dirty="0" smtClean="0"/>
              <a:t>administered and controlled by the government. They provide free care for patients.</a:t>
            </a:r>
          </a:p>
          <a:p>
            <a:pPr marL="0" indent="0" algn="l">
              <a:buNone/>
            </a:pPr>
            <a:r>
              <a:rPr lang="en-US" dirty="0" smtClean="0"/>
              <a:t>The governmental hospitals are </a:t>
            </a:r>
            <a:r>
              <a:rPr lang="en-US" b="1" dirty="0" smtClean="0"/>
              <a:t>owned by</a:t>
            </a:r>
            <a:r>
              <a:rPr lang="en-US" dirty="0" smtClean="0"/>
              <a:t>:</a:t>
            </a:r>
          </a:p>
          <a:p>
            <a:pPr marL="0" indent="0" algn="l">
              <a:buNone/>
            </a:pPr>
            <a:r>
              <a:rPr lang="en-US" dirty="0" smtClean="0"/>
              <a:t> The Ministry of Health.</a:t>
            </a:r>
          </a:p>
          <a:p>
            <a:pPr marL="0" indent="0" algn="l">
              <a:buNone/>
            </a:pPr>
            <a:r>
              <a:rPr lang="en-US" dirty="0" smtClean="0"/>
              <a:t> The University or</a:t>
            </a:r>
          </a:p>
          <a:p>
            <a:pPr marL="0" indent="0" algn="l">
              <a:buNone/>
            </a:pPr>
            <a:r>
              <a:rPr lang="en-US" dirty="0" smtClean="0"/>
              <a:t> Others.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B: Non-governmental or private</a:t>
            </a:r>
          </a:p>
          <a:p>
            <a:pPr marL="0" indent="0" algn="l">
              <a:buNone/>
            </a:pPr>
            <a:r>
              <a:rPr lang="en-US" dirty="0" smtClean="0"/>
              <a:t> Proprietary. Privately owned or controlled by an individual or </a:t>
            </a:r>
          </a:p>
          <a:p>
            <a:pPr marL="0" indent="0" algn="l">
              <a:buNone/>
            </a:pPr>
            <a:r>
              <a:rPr lang="en-US" dirty="0" smtClean="0"/>
              <a:t>group of Physicians or citizens or by private organization (profit making)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039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631065"/>
            <a:ext cx="10515600" cy="554589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Organization of the Hospitals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At the head of any hospital organization there is a governing board or board of directors (Policy-making body) which represents the owners.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 The administrator is responsible for maintaining standards of service and patient care established by the board.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He is responsible to carry out the-functions of the hospital 'in  accordance with the philosophy and established policies set by the governing board.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In large hospitals, the administrator has one or more assistants to help with the administration of various departments.</a:t>
            </a:r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29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867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Hospital Departments</a:t>
            </a:r>
            <a:endParaRPr lang="en-US" sz="3200" b="1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545465"/>
            <a:ext cx="10515600" cy="4631498"/>
          </a:xfrm>
        </p:spPr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A: Professional Health Service Departments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1. Medical Department</a:t>
            </a:r>
          </a:p>
          <a:p>
            <a:pPr marL="0" indent="0" algn="l">
              <a:buNone/>
            </a:pPr>
            <a:r>
              <a:rPr lang="en-US" dirty="0" smtClean="0"/>
              <a:t>The medical department has within it the various clinical services. </a:t>
            </a:r>
          </a:p>
          <a:p>
            <a:pPr marL="0" indent="0" algn="l">
              <a:buNone/>
            </a:pPr>
            <a:r>
              <a:rPr lang="en-US" dirty="0" smtClean="0"/>
              <a:t>They are: medicine, surgery, gynecology, obstetrics, pediatrics, eye,</a:t>
            </a:r>
          </a:p>
          <a:p>
            <a:pPr marL="0" indent="0" algn="l">
              <a:buNone/>
            </a:pPr>
            <a:r>
              <a:rPr lang="en-US" dirty="0" smtClean="0"/>
              <a:t>ENT, dental, orthopedics, neurology, urology, cardiology, psychiatry, </a:t>
            </a:r>
          </a:p>
          <a:p>
            <a:pPr marL="0" indent="0" algn="l">
              <a:buNone/>
            </a:pPr>
            <a:r>
              <a:rPr lang="en-US" dirty="0" smtClean="0"/>
              <a:t>skin, - plastic surgery, nuclear medicine, etc.</a:t>
            </a:r>
          </a:p>
          <a:p>
            <a:pPr marL="0" indent="0" algn="l">
              <a:buNone/>
            </a:pPr>
            <a:r>
              <a:rPr lang="en-US" dirty="0" smtClean="0"/>
              <a:t>Medical Director is a Doctor who has control over all the medical </a:t>
            </a:r>
          </a:p>
          <a:p>
            <a:pPr marL="0" indent="0" algn="l">
              <a:buNone/>
            </a:pPr>
            <a:r>
              <a:rPr lang="en-US" dirty="0" smtClean="0"/>
              <a:t>department.</a:t>
            </a:r>
          </a:p>
        </p:txBody>
      </p:sp>
    </p:spTree>
    <p:extLst>
      <p:ext uri="{BB962C8B-B14F-4D97-AF65-F5344CB8AC3E}">
        <p14:creationId xmlns:p14="http://schemas.microsoft.com/office/powerpoint/2010/main" val="2036778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2. Nursing Department</a:t>
            </a:r>
          </a:p>
          <a:p>
            <a:pPr marL="0" indent="0" algn="l">
              <a:buNone/>
            </a:pPr>
            <a:r>
              <a:rPr lang="en-US" dirty="0" smtClean="0"/>
              <a:t>The nursing department consists of </a:t>
            </a:r>
            <a:r>
              <a:rPr lang="en-US" b="1" dirty="0" smtClean="0"/>
              <a:t>nursing service </a:t>
            </a:r>
            <a:r>
              <a:rPr lang="en-US" dirty="0" smtClean="0"/>
              <a:t>and </a:t>
            </a:r>
            <a:r>
              <a:rPr lang="en-US" b="1" dirty="0" smtClean="0"/>
              <a:t>nursing education</a:t>
            </a:r>
            <a:r>
              <a:rPr lang="en-US" dirty="0" smtClean="0"/>
              <a:t>.</a:t>
            </a:r>
          </a:p>
          <a:p>
            <a:pPr marL="0" indent="0" algn="l">
              <a:buNone/>
            </a:pPr>
            <a:r>
              <a:rPr lang="en-US" dirty="0" smtClean="0"/>
              <a:t>The </a:t>
            </a:r>
            <a:r>
              <a:rPr lang="en-US" b="1" dirty="0" smtClean="0"/>
              <a:t>primary purpose of the nursing service </a:t>
            </a:r>
            <a:r>
              <a:rPr lang="en-US" dirty="0" smtClean="0"/>
              <a:t>is to provide </a:t>
            </a:r>
          </a:p>
          <a:p>
            <a:pPr marL="0" indent="0" algn="l">
              <a:buNone/>
            </a:pPr>
            <a:r>
              <a:rPr lang="en-US" dirty="0" smtClean="0"/>
              <a:t>comprehensive, safe, effective and well organized nursing care </a:t>
            </a:r>
          </a:p>
          <a:p>
            <a:pPr marL="0" indent="0" algn="l">
              <a:buNone/>
            </a:pPr>
            <a:r>
              <a:rPr lang="en-US" dirty="0" smtClean="0"/>
              <a:t>through the personnel of the department. The </a:t>
            </a:r>
            <a:r>
              <a:rPr lang="en-US" b="1" dirty="0" smtClean="0"/>
              <a:t>primary purpose of </a:t>
            </a:r>
          </a:p>
          <a:p>
            <a:pPr marL="0" indent="0" algn="l">
              <a:buNone/>
            </a:pPr>
            <a:r>
              <a:rPr lang="en-US" b="1" dirty="0" smtClean="0"/>
              <a:t>nursing education</a:t>
            </a:r>
            <a:r>
              <a:rPr lang="en-US" dirty="0" smtClean="0"/>
              <a:t> is to raise the standard of nursing service by </a:t>
            </a:r>
          </a:p>
          <a:p>
            <a:pPr marL="0" indent="0" algn="l">
              <a:buNone/>
            </a:pPr>
            <a:r>
              <a:rPr lang="en-US" dirty="0" smtClean="0"/>
              <a:t>providing in service education to nursing service personnel in the </a:t>
            </a:r>
          </a:p>
          <a:p>
            <a:pPr marL="0" indent="0" algn="l">
              <a:buNone/>
            </a:pPr>
            <a:r>
              <a:rPr lang="en-US" dirty="0" smtClean="0"/>
              <a:t>hospital.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232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3. Paramedical Departments</a:t>
            </a:r>
            <a:r>
              <a:rPr lang="en-US" dirty="0" smtClean="0"/>
              <a:t>: They include: </a:t>
            </a:r>
          </a:p>
          <a:p>
            <a:pPr marL="0" indent="0" algn="l">
              <a:buNone/>
            </a:pPr>
            <a:r>
              <a:rPr lang="en-US" b="1" dirty="0" smtClean="0"/>
              <a:t>1: Laboratory:- </a:t>
            </a:r>
            <a:r>
              <a:rPr lang="en-US" dirty="0" smtClean="0"/>
              <a:t>include is</a:t>
            </a:r>
            <a:r>
              <a:rPr lang="en-US" b="1" dirty="0"/>
              <a:t> </a:t>
            </a:r>
            <a:r>
              <a:rPr lang="en-US" dirty="0" smtClean="0"/>
              <a:t>Pathology department, Bacteriology department, Biochemistry , Hematology laboratory and Blood bank. </a:t>
            </a:r>
          </a:p>
          <a:p>
            <a:pPr marL="0" indent="0" algn="l">
              <a:buNone/>
            </a:pPr>
            <a:r>
              <a:rPr lang="en-US" b="1" dirty="0" smtClean="0"/>
              <a:t>2: Pharmacy Department</a:t>
            </a:r>
          </a:p>
          <a:p>
            <a:pPr marL="0" indent="0" algn="l">
              <a:buNone/>
            </a:pPr>
            <a:r>
              <a:rPr lang="en-US" dirty="0" smtClean="0"/>
              <a:t> The pharmacy department has the responsibility for selecting, </a:t>
            </a:r>
          </a:p>
          <a:p>
            <a:pPr marL="0" indent="0" algn="l">
              <a:buNone/>
            </a:pPr>
            <a:r>
              <a:rPr lang="en-US" dirty="0" smtClean="0"/>
              <a:t>purchasing, compounding, storing and dispensing all drugs and </a:t>
            </a:r>
          </a:p>
          <a:p>
            <a:pPr marL="0" indent="0" algn="l">
              <a:buNone/>
            </a:pPr>
            <a:r>
              <a:rPr lang="en-US" dirty="0" smtClean="0"/>
              <a:t>medications for in- patients and out-patients.</a:t>
            </a:r>
          </a:p>
          <a:p>
            <a:pPr marL="0" indent="0" algn="l">
              <a:buNone/>
            </a:pPr>
            <a:r>
              <a:rPr lang="en-US" dirty="0" smtClean="0"/>
              <a:t> The pharmacy should be under the supervision of registered </a:t>
            </a:r>
          </a:p>
          <a:p>
            <a:pPr marL="0" indent="0" algn="l">
              <a:buNone/>
            </a:pPr>
            <a:r>
              <a:rPr lang="en-US" dirty="0" smtClean="0"/>
              <a:t>pharmacist.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2588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1209</Words>
  <Application>Microsoft Office PowerPoint</Application>
  <PresentationFormat>شاشة عريضة</PresentationFormat>
  <Paragraphs>103</Paragraphs>
  <Slides>18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25" baseType="lpstr">
      <vt:lpstr>Agency FB</vt:lpstr>
      <vt:lpstr>Arial</vt:lpstr>
      <vt:lpstr>Calibri</vt:lpstr>
      <vt:lpstr>Calibri Light</vt:lpstr>
      <vt:lpstr>Times New Roman</vt:lpstr>
      <vt:lpstr>Wingdings</vt:lpstr>
      <vt:lpstr>نسق Office</vt:lpstr>
      <vt:lpstr>University of Basrah  College of Nursing</vt:lpstr>
      <vt:lpstr>Hospital Management</vt:lpstr>
      <vt:lpstr>عرض تقديمي في PowerPoint</vt:lpstr>
      <vt:lpstr>Classifications of Hospitals </vt:lpstr>
      <vt:lpstr>عرض تقديمي في PowerPoint</vt:lpstr>
      <vt:lpstr>عرض تقديمي في PowerPoint</vt:lpstr>
      <vt:lpstr>Hospital Departments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REFERENCES</vt:lpstr>
      <vt:lpstr>HOME WORK </vt:lpstr>
      <vt:lpstr>عرض تقديمي في PowerPoint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Basrah  College of Nursing</dc:title>
  <dc:creator>Maher</dc:creator>
  <cp:lastModifiedBy>Maher</cp:lastModifiedBy>
  <cp:revision>14</cp:revision>
  <dcterms:created xsi:type="dcterms:W3CDTF">2023-08-28T10:44:30Z</dcterms:created>
  <dcterms:modified xsi:type="dcterms:W3CDTF">2023-10-30T20:15:21Z</dcterms:modified>
</cp:coreProperties>
</file>